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5143500" cx="9144000"/>
  <p:notesSz cx="6858000" cy="9144000"/>
  <p:embeddedFontLst>
    <p:embeddedFont>
      <p:font typeface="Raleway"/>
      <p:regular r:id="rId26"/>
      <p:bold r:id="rId27"/>
      <p:italic r:id="rId28"/>
      <p:boldItalic r:id="rId29"/>
    </p:embeddedFont>
    <p:embeddedFont>
      <p:font typeface="Amatic SC"/>
      <p:regular r:id="rId30"/>
      <p:bold r:id="rId31"/>
    </p:embeddedFont>
    <p:embeddedFont>
      <p:font typeface="Lato"/>
      <p:regular r:id="rId32"/>
      <p:bold r:id="rId33"/>
      <p:italic r:id="rId34"/>
      <p:boldItalic r:id="rId35"/>
    </p:embeddedFont>
    <p:embeddedFont>
      <p:font typeface="Source Code Pro"/>
      <p:regular r:id="rId36"/>
      <p:bold r:id="rId37"/>
      <p:italic r:id="rId38"/>
      <p:boldItalic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aleway-regular.fntdata"/><Relationship Id="rId25" Type="http://schemas.openxmlformats.org/officeDocument/2006/relationships/slide" Target="slides/slide20.xml"/><Relationship Id="rId28" Type="http://schemas.openxmlformats.org/officeDocument/2006/relationships/font" Target="fonts/Raleway-italic.fntdata"/><Relationship Id="rId27" Type="http://schemas.openxmlformats.org/officeDocument/2006/relationships/font" Target="fonts/Raleway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aleway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AmaticSC-bold.fntdata"/><Relationship Id="rId30" Type="http://schemas.openxmlformats.org/officeDocument/2006/relationships/font" Target="fonts/AmaticSC-regular.fntdata"/><Relationship Id="rId11" Type="http://schemas.openxmlformats.org/officeDocument/2006/relationships/slide" Target="slides/slide6.xml"/><Relationship Id="rId33" Type="http://schemas.openxmlformats.org/officeDocument/2006/relationships/font" Target="fonts/Lato-bold.fntdata"/><Relationship Id="rId10" Type="http://schemas.openxmlformats.org/officeDocument/2006/relationships/slide" Target="slides/slide5.xml"/><Relationship Id="rId32" Type="http://schemas.openxmlformats.org/officeDocument/2006/relationships/font" Target="fonts/Lato-regular.fntdata"/><Relationship Id="rId13" Type="http://schemas.openxmlformats.org/officeDocument/2006/relationships/slide" Target="slides/slide8.xml"/><Relationship Id="rId35" Type="http://schemas.openxmlformats.org/officeDocument/2006/relationships/font" Target="fonts/Lato-boldItalic.fntdata"/><Relationship Id="rId12" Type="http://schemas.openxmlformats.org/officeDocument/2006/relationships/slide" Target="slides/slide7.xml"/><Relationship Id="rId34" Type="http://schemas.openxmlformats.org/officeDocument/2006/relationships/font" Target="fonts/Lato-italic.fntdata"/><Relationship Id="rId15" Type="http://schemas.openxmlformats.org/officeDocument/2006/relationships/slide" Target="slides/slide10.xml"/><Relationship Id="rId37" Type="http://schemas.openxmlformats.org/officeDocument/2006/relationships/font" Target="fonts/SourceCodePro-bold.fntdata"/><Relationship Id="rId14" Type="http://schemas.openxmlformats.org/officeDocument/2006/relationships/slide" Target="slides/slide9.xml"/><Relationship Id="rId36" Type="http://schemas.openxmlformats.org/officeDocument/2006/relationships/font" Target="fonts/SourceCodePro-regular.fntdata"/><Relationship Id="rId17" Type="http://schemas.openxmlformats.org/officeDocument/2006/relationships/slide" Target="slides/slide12.xml"/><Relationship Id="rId39" Type="http://schemas.openxmlformats.org/officeDocument/2006/relationships/font" Target="fonts/SourceCodePro-boldItalic.fntdata"/><Relationship Id="rId16" Type="http://schemas.openxmlformats.org/officeDocument/2006/relationships/slide" Target="slides/slide11.xml"/><Relationship Id="rId38" Type="http://schemas.openxmlformats.org/officeDocument/2006/relationships/font" Target="fonts/SourceCodePro-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cb9a0b07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gcb9a0b07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d814cf7d3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d814cf7d3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723630543_5_2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723630543_5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e965474a9_3_37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e965474a9_3_3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e53ec2144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e53ec2144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ef1f7476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3ef1f7476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e965474a9_3_3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e965474a9_3_3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cb9a0b074_1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cb9a0b074_1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cb9a0b074_1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cb9a0b074_1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cb9a0b074_1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cb9a0b074_1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cb9a0b074_1_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cb9a0b074_1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d5b15f0a3_5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d5b15f0a3_5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3e53ec2144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3e53ec2144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723630543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723630543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3ef1f7476e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3ef1f7476e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d251bb473_0_6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d251bb473_0_6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d251bb473_0_6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d251bb473_0_6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e965474a9_3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e965474a9_3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723630543_1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723630543_1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cb9a0b074_1_12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cb9a0b074_1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49" name="Google Shape;4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8" name="Google Shape;38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" name="Google Shape;39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40" name="Google Shape;40;p9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1" name="Google Shape;41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45" name="Google Shape;45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://www.theguardian.com/news/datablog/2014/sep/26/europeans-multiple-languages-uk-ireland" TargetMode="External"/><Relationship Id="rId4" Type="http://schemas.openxmlformats.org/officeDocument/2006/relationships/image" Target="../media/image6.png"/><Relationship Id="rId5" Type="http://schemas.openxmlformats.org/officeDocument/2006/relationships/image" Target="../media/image16.png"/><Relationship Id="rId6" Type="http://schemas.openxmlformats.org/officeDocument/2006/relationships/image" Target="../media/image7.png"/><Relationship Id="rId7" Type="http://schemas.openxmlformats.org/officeDocument/2006/relationships/image" Target="../media/image2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9" Type="http://schemas.openxmlformats.org/officeDocument/2006/relationships/image" Target="../media/image19.png"/><Relationship Id="rId5" Type="http://schemas.openxmlformats.org/officeDocument/2006/relationships/image" Target="../media/image6.png"/><Relationship Id="rId6" Type="http://schemas.openxmlformats.org/officeDocument/2006/relationships/image" Target="../media/image16.png"/><Relationship Id="rId7" Type="http://schemas.openxmlformats.org/officeDocument/2006/relationships/hyperlink" Target="http://travel.trade.gov/view/m-2015-O-001/index.html" TargetMode="External"/><Relationship Id="rId8" Type="http://schemas.openxmlformats.org/officeDocument/2006/relationships/image" Target="../media/image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.png"/><Relationship Id="rId4" Type="http://schemas.openxmlformats.org/officeDocument/2006/relationships/image" Target="../media/image16.png"/><Relationship Id="rId9" Type="http://schemas.openxmlformats.org/officeDocument/2006/relationships/image" Target="../media/image25.png"/><Relationship Id="rId5" Type="http://schemas.openxmlformats.org/officeDocument/2006/relationships/image" Target="../media/image7.png"/><Relationship Id="rId6" Type="http://schemas.openxmlformats.org/officeDocument/2006/relationships/image" Target="../media/image24.png"/><Relationship Id="rId7" Type="http://schemas.openxmlformats.org/officeDocument/2006/relationships/image" Target="../media/image18.png"/><Relationship Id="rId8" Type="http://schemas.openxmlformats.org/officeDocument/2006/relationships/image" Target="../media/image2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.png"/><Relationship Id="rId4" Type="http://schemas.openxmlformats.org/officeDocument/2006/relationships/image" Target="../media/image16.png"/><Relationship Id="rId5" Type="http://schemas.openxmlformats.org/officeDocument/2006/relationships/hyperlink" Target="http://heathbrothers.com/presentations" TargetMode="External"/><Relationship Id="rId6" Type="http://schemas.openxmlformats.org/officeDocument/2006/relationships/image" Target="../media/image12.png"/><Relationship Id="rId7" Type="http://schemas.openxmlformats.org/officeDocument/2006/relationships/image" Target="../media/image7.png"/><Relationship Id="rId8" Type="http://schemas.openxmlformats.org/officeDocument/2006/relationships/image" Target="../media/image14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7.png"/><Relationship Id="rId4" Type="http://schemas.openxmlformats.org/officeDocument/2006/relationships/image" Target="../media/image15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Relationship Id="rId4" Type="http://schemas.openxmlformats.org/officeDocument/2006/relationships/image" Target="../media/image1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hyperlink" Target="https://arxiv.org/search/cs?searchtype=author&amp;query=Xu%2C+K" TargetMode="External"/><Relationship Id="rId11" Type="http://schemas.openxmlformats.org/officeDocument/2006/relationships/hyperlink" Target="https://arxiv.org/search/cs?searchtype=author&amp;query=Bengio%2C+Y" TargetMode="External"/><Relationship Id="rId10" Type="http://schemas.openxmlformats.org/officeDocument/2006/relationships/hyperlink" Target="https://arxiv.org/search/cs?searchtype=author&amp;query=Zemel%2C+R" TargetMode="External"/><Relationship Id="rId12" Type="http://schemas.openxmlformats.org/officeDocument/2006/relationships/hyperlink" Target="https://arxiv.org/search/cs?searchtype=author&amp;query=Bengio%2C+Y" TargetMode="External"/><Relationship Id="rId9" Type="http://schemas.openxmlformats.org/officeDocument/2006/relationships/hyperlink" Target="https://arxiv.org/search/cs?searchtype=author&amp;query=Salakhutdinov%2C+R" TargetMode="External"/><Relationship Id="rId5" Type="http://schemas.openxmlformats.org/officeDocument/2006/relationships/hyperlink" Target="https://arxiv.org/search/cs?searchtype=author&amp;query=Ba%2C+J" TargetMode="External"/><Relationship Id="rId6" Type="http://schemas.openxmlformats.org/officeDocument/2006/relationships/hyperlink" Target="https://arxiv.org/search/cs?searchtype=author&amp;query=Kiros%2C+R" TargetMode="External"/><Relationship Id="rId7" Type="http://schemas.openxmlformats.org/officeDocument/2006/relationships/hyperlink" Target="https://arxiv.org/search/cs?searchtype=author&amp;query=Cho%2C+K" TargetMode="External"/><Relationship Id="rId8" Type="http://schemas.openxmlformats.org/officeDocument/2006/relationships/hyperlink" Target="https://arxiv.org/search/cs?searchtype=author&amp;query=Courville%2C+A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image" Target="../media/image2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1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Relationship Id="rId4" Type="http://schemas.openxmlformats.org/officeDocument/2006/relationships/image" Target="../media/image2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/>
          <p:nvPr>
            <p:ph type="ctrTitle"/>
          </p:nvPr>
        </p:nvSpPr>
        <p:spPr>
          <a:xfrm>
            <a:off x="311700" y="744575"/>
            <a:ext cx="8520600" cy="29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-Demo</a:t>
            </a:r>
            <a:endParaRPr/>
          </a:p>
          <a:p>
            <a:pPr indent="457200" lvl="0" marL="22860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Fall’18</a:t>
            </a:r>
            <a:endParaRPr/>
          </a:p>
        </p:txBody>
      </p:sp>
      <p:pic>
        <p:nvPicPr>
          <p:cNvPr id="57" name="Google Shape;5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49450" y="428375"/>
            <a:ext cx="1983375" cy="132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4899" y="587700"/>
            <a:ext cx="1269875" cy="938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2"/>
          <p:cNvSpPr txBox="1"/>
          <p:nvPr>
            <p:ph type="title"/>
          </p:nvPr>
        </p:nvSpPr>
        <p:spPr>
          <a:xfrm>
            <a:off x="2522575" y="2860275"/>
            <a:ext cx="3649500" cy="75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9" name="Google Shape;11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8525" y="0"/>
            <a:ext cx="7437876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0" name="Google Shape;120;p22"/>
          <p:cNvCxnSpPr/>
          <p:nvPr/>
        </p:nvCxnSpPr>
        <p:spPr>
          <a:xfrm flipH="1">
            <a:off x="8489725" y="127875"/>
            <a:ext cx="525600" cy="405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3070" y="76200"/>
            <a:ext cx="7523350" cy="4991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6450" y="0"/>
            <a:ext cx="57612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4"/>
          <p:cNvSpPr txBox="1"/>
          <p:nvPr>
            <p:ph idx="1" type="body"/>
          </p:nvPr>
        </p:nvSpPr>
        <p:spPr>
          <a:xfrm>
            <a:off x="319500" y="2082500"/>
            <a:ext cx="2942100" cy="274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Attention mechanism is used to mimic human behaviour performances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5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7" name="Google Shape;13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" y="3572"/>
            <a:ext cx="9144000" cy="51363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6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7"/>
          <p:cNvSpPr txBox="1"/>
          <p:nvPr>
            <p:ph type="title"/>
          </p:nvPr>
        </p:nvSpPr>
        <p:spPr>
          <a:xfrm>
            <a:off x="3487550" y="132550"/>
            <a:ext cx="5369100" cy="5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2400" u="sng">
                <a:solidFill>
                  <a:srgbClr val="00FFFF"/>
                </a:solidFill>
              </a:rPr>
              <a:t>Captioning with visual attention</a:t>
            </a:r>
            <a:endParaRPr sz="2400" u="sng">
              <a:solidFill>
                <a:srgbClr val="00FFFF"/>
              </a:solidFill>
            </a:endParaRPr>
          </a:p>
        </p:txBody>
      </p:sp>
      <p:pic>
        <p:nvPicPr>
          <p:cNvPr id="149" name="Google Shape;14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32275"/>
            <a:ext cx="8880100" cy="441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300"/>
              <a:t>It’s no surprise Marcos uses Google Translate in his shop regularly.</a:t>
            </a:r>
            <a:endParaRPr b="0" sz="2300"/>
          </a:p>
          <a:p>
            <a:pPr indent="0" lvl="0" marL="0" rtl="0" algn="l">
              <a:spcBef>
                <a:spcPts val="1600"/>
              </a:spcBef>
              <a:spcAft>
                <a:spcPts val="1000"/>
              </a:spcAft>
              <a:buNone/>
            </a:pPr>
            <a:r>
              <a:rPr lang="en"/>
              <a:t>There are </a:t>
            </a:r>
            <a:r>
              <a:rPr lang="en">
                <a:solidFill>
                  <a:schemeClr val="accent5"/>
                </a:solidFill>
              </a:rPr>
              <a:t>23 officially</a:t>
            </a:r>
            <a:r>
              <a:rPr lang="en">
                <a:solidFill>
                  <a:schemeClr val="dk1"/>
                </a:solidFill>
              </a:rPr>
              <a:t> </a:t>
            </a:r>
            <a:r>
              <a:rPr lang="en">
                <a:solidFill>
                  <a:schemeClr val="accent5"/>
                </a:solidFill>
              </a:rPr>
              <a:t>recognized languages</a:t>
            </a:r>
            <a:r>
              <a:rPr lang="en"/>
              <a:t> in the EU.</a:t>
            </a:r>
            <a:endParaRPr/>
          </a:p>
        </p:txBody>
      </p:sp>
      <p:sp>
        <p:nvSpPr>
          <p:cNvPr id="155" name="Google Shape;155;p28"/>
          <p:cNvSpPr txBox="1"/>
          <p:nvPr/>
        </p:nvSpPr>
        <p:spPr>
          <a:xfrm>
            <a:off x="283100" y="4654975"/>
            <a:ext cx="62442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Source: </a:t>
            </a:r>
            <a:r>
              <a:rPr lang="en" sz="1200" u="sng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theguardian.com</a:t>
            </a:r>
            <a:endParaRPr sz="1200">
              <a:solidFill>
                <a:schemeClr val="accent5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156" name="Google Shape;156;p28"/>
          <p:cNvGrpSpPr/>
          <p:nvPr/>
        </p:nvGrpSpPr>
        <p:grpSpPr>
          <a:xfrm>
            <a:off x="6781388" y="2464035"/>
            <a:ext cx="2212050" cy="2537076"/>
            <a:chOff x="6803275" y="395363"/>
            <a:chExt cx="2212050" cy="2537076"/>
          </a:xfrm>
        </p:grpSpPr>
        <p:pic>
          <p:nvPicPr>
            <p:cNvPr id="157" name="Google Shape;157;p2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ece of duct tape sticking a note to the slide" id="158" name="Google Shape;158;p28"/>
            <p:cNvPicPr preferRelativeResize="0"/>
            <p:nvPr/>
          </p:nvPicPr>
          <p:blipFill rotWithShape="1">
            <a:blip r:embed="rId5">
              <a:alphaModFix/>
            </a:blip>
            <a:srcRect b="10011" l="9244" r="2118" t="5926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9" name="Google Shape;159;p28"/>
            <p:cNvSpPr txBox="1"/>
            <p:nvPr/>
          </p:nvSpPr>
          <p:spPr>
            <a:xfrm>
              <a:off x="6944800" y="6842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Tip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80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Don’t let data stand alone. Always relate it back to a story you’ve already told, in this case, Marco’s shop.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pic>
        <p:nvPicPr>
          <p:cNvPr id="160" name="Google Shape;160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4250" y="132550"/>
            <a:ext cx="1276400" cy="835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0" y="2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9"/>
          <p:cNvSpPr txBox="1"/>
          <p:nvPr>
            <p:ph type="title"/>
          </p:nvPr>
        </p:nvSpPr>
        <p:spPr>
          <a:xfrm>
            <a:off x="265500" y="754200"/>
            <a:ext cx="4045200" cy="363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800">
                <a:solidFill>
                  <a:schemeClr val="lt2"/>
                </a:solidFill>
              </a:rPr>
              <a:t>More than 50 million Americans travelled abroad in 2015</a:t>
            </a:r>
            <a:endParaRPr b="0" sz="18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lt2"/>
                </a:solidFill>
              </a:rPr>
              <a:t>THAT’S MORE THAN THE</a:t>
            </a:r>
            <a:r>
              <a:rPr lang="en" sz="2100">
                <a:solidFill>
                  <a:schemeClr val="lt2"/>
                </a:solidFill>
              </a:rPr>
              <a:t> </a:t>
            </a:r>
            <a:r>
              <a:rPr lang="en" sz="3800">
                <a:solidFill>
                  <a:schemeClr val="lt2"/>
                </a:solidFill>
              </a:rPr>
              <a:t>POPULATION OF </a:t>
            </a:r>
            <a:endParaRPr sz="38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CALIFORNIA</a:t>
            </a:r>
            <a:r>
              <a:rPr lang="en">
                <a:solidFill>
                  <a:schemeClr val="lt2"/>
                </a:solidFill>
              </a:rPr>
              <a:t> AND</a:t>
            </a:r>
            <a:r>
              <a:rPr lang="en" sz="2500">
                <a:solidFill>
                  <a:schemeClr val="lt2"/>
                </a:solidFill>
              </a:rPr>
              <a:t> </a:t>
            </a:r>
            <a:br>
              <a:rPr lang="en" sz="2500">
                <a:solidFill>
                  <a:schemeClr val="lt2"/>
                </a:solidFill>
              </a:rPr>
            </a:br>
            <a:r>
              <a:rPr lang="en" sz="3400"/>
              <a:t>TEXAS</a:t>
            </a:r>
            <a:r>
              <a:rPr lang="en" sz="3400">
                <a:solidFill>
                  <a:schemeClr val="lt2"/>
                </a:solidFill>
              </a:rPr>
              <a:t> COMBINED</a:t>
            </a:r>
            <a:endParaRPr sz="3400">
              <a:solidFill>
                <a:schemeClr val="lt2"/>
              </a:solidFill>
            </a:endParaRPr>
          </a:p>
        </p:txBody>
      </p:sp>
      <p:pic>
        <p:nvPicPr>
          <p:cNvPr id="167" name="Google Shape;167;p29"/>
          <p:cNvPicPr preferRelativeResize="0"/>
          <p:nvPr/>
        </p:nvPicPr>
        <p:blipFill>
          <a:blip r:embed="rId3">
            <a:alphaModFix amt="54000"/>
          </a:blip>
          <a:stretch>
            <a:fillRect/>
          </a:stretch>
        </p:blipFill>
        <p:spPr>
          <a:xfrm>
            <a:off x="6259750" y="476100"/>
            <a:ext cx="2480925" cy="2480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9"/>
          <p:cNvPicPr preferRelativeResize="0"/>
          <p:nvPr/>
        </p:nvPicPr>
        <p:blipFill>
          <a:blip r:embed="rId4">
            <a:alphaModFix amt="42000"/>
          </a:blip>
          <a:stretch>
            <a:fillRect/>
          </a:stretch>
        </p:blipFill>
        <p:spPr>
          <a:xfrm>
            <a:off x="4651375" y="1297750"/>
            <a:ext cx="3031200" cy="30312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" name="Google Shape;169;p29"/>
          <p:cNvGrpSpPr/>
          <p:nvPr/>
        </p:nvGrpSpPr>
        <p:grpSpPr>
          <a:xfrm>
            <a:off x="6781388" y="2464035"/>
            <a:ext cx="2212050" cy="2537076"/>
            <a:chOff x="6803275" y="395363"/>
            <a:chExt cx="2212050" cy="2537076"/>
          </a:xfrm>
        </p:grpSpPr>
        <p:pic>
          <p:nvPicPr>
            <p:cNvPr id="170" name="Google Shape;170;p2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ece of duct tape sticking a note to the slide" id="171" name="Google Shape;171;p29"/>
            <p:cNvPicPr preferRelativeResize="0"/>
            <p:nvPr/>
          </p:nvPicPr>
          <p:blipFill rotWithShape="1">
            <a:blip r:embed="rId6">
              <a:alphaModFix/>
            </a:blip>
            <a:srcRect b="10011" l="9244" r="2118" t="5926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2" name="Google Shape;172;p29"/>
            <p:cNvSpPr txBox="1"/>
            <p:nvPr/>
          </p:nvSpPr>
          <p:spPr>
            <a:xfrm>
              <a:off x="6944800" y="6842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Tip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80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When a number is too large or too small to easily comprehend, clarify it with a comparison to something familiar.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sp>
        <p:nvSpPr>
          <p:cNvPr id="173" name="Google Shape;173;p29"/>
          <p:cNvSpPr txBox="1"/>
          <p:nvPr/>
        </p:nvSpPr>
        <p:spPr>
          <a:xfrm>
            <a:off x="283100" y="4654975"/>
            <a:ext cx="62442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Source: </a:t>
            </a:r>
            <a:r>
              <a:rPr lang="en" sz="1200" u="sng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travel.trade.gov</a:t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74" name="Google Shape;174;p2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44250" y="132550"/>
            <a:ext cx="1276400" cy="835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700" y="162737"/>
            <a:ext cx="4254600" cy="48180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ece of duct tape sticking a note to the slide" id="181" name="Google Shape;181;p30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30"/>
          <p:cNvSpPr txBox="1"/>
          <p:nvPr/>
        </p:nvSpPr>
        <p:spPr>
          <a:xfrm>
            <a:off x="2855550" y="687397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4. Closing</a:t>
            </a:r>
            <a:endParaRPr b="1" sz="3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83" name="Google Shape;183;p30"/>
          <p:cNvSpPr txBox="1"/>
          <p:nvPr>
            <p:ph idx="4294967295" type="body"/>
          </p:nvPr>
        </p:nvSpPr>
        <p:spPr>
          <a:xfrm>
            <a:off x="2855550" y="1377475"/>
            <a:ext cx="3432900" cy="33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Build confidence around your product or idea by including at least one of the these slides: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Milestones</a:t>
            </a:r>
            <a:br>
              <a:rPr lang="en" sz="12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What has been accomplished and what might be left to tackle?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Testimonials</a:t>
            </a:r>
            <a:br>
              <a:rPr lang="en" sz="12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Who supports your idea (or doesn’t)?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0480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What’s next?</a:t>
            </a:r>
            <a:br>
              <a:rPr lang="en" sz="12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How can the audience get involved or find out more?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84" name="Google Shape;184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4250" y="132550"/>
            <a:ext cx="1276400" cy="835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3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3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700" y="162737"/>
            <a:ext cx="4254600" cy="48180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ece of duct tape sticking a note to the slide" id="194" name="Google Shape;194;p31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31"/>
          <p:cNvSpPr txBox="1"/>
          <p:nvPr/>
        </p:nvSpPr>
        <p:spPr>
          <a:xfrm>
            <a:off x="2855550" y="687397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Good luck!</a:t>
            </a:r>
            <a:endParaRPr b="1" sz="3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6" name="Google Shape;196;p31"/>
          <p:cNvSpPr txBox="1"/>
          <p:nvPr>
            <p:ph idx="4294967295" type="body"/>
          </p:nvPr>
        </p:nvSpPr>
        <p:spPr>
          <a:xfrm>
            <a:off x="2855550" y="1377478"/>
            <a:ext cx="3432900" cy="16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We hope you’ll use these tips to go out and deliver a memorable pitch for your product </a:t>
            </a:r>
            <a:br>
              <a:rPr lang="en" sz="12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or service!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For more (free) presentation tips relevant to other types of messages, go to</a:t>
            </a:r>
            <a:br>
              <a:rPr lang="en" sz="12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 u="sng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heathbrothers.com/presentations</a:t>
            </a:r>
            <a:endParaRPr sz="1200" u="sng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descr="Book titled, &quot;Made To Stick,&quot; standing on its side" id="197" name="Google Shape;197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76950" y="3083225"/>
            <a:ext cx="1184925" cy="1545950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31"/>
          <p:cNvSpPr txBox="1"/>
          <p:nvPr/>
        </p:nvSpPr>
        <p:spPr>
          <a:xfrm>
            <a:off x="2855550" y="3495513"/>
            <a:ext cx="2103000" cy="101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For more about making your ideas stick with others, check out our book!</a:t>
            </a:r>
            <a:endParaRPr sz="12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99" name="Google Shape;199;p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44250" y="132550"/>
            <a:ext cx="1276400" cy="835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3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0" y="3572"/>
            <a:ext cx="9144000" cy="51363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FFFF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>
            <p:ph type="title"/>
          </p:nvPr>
        </p:nvSpPr>
        <p:spPr>
          <a:xfrm>
            <a:off x="2433750" y="75275"/>
            <a:ext cx="4968000" cy="480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3C78D8"/>
                </a:solidFill>
              </a:rPr>
              <a:t>Quick Demo &amp; Stats !</a:t>
            </a:r>
            <a:endParaRPr sz="3600">
              <a:solidFill>
                <a:srgbClr val="3C78D8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45818E"/>
                </a:solidFill>
              </a:rPr>
              <a:t>Project’s </a:t>
            </a:r>
            <a:endParaRPr sz="3600">
              <a:solidFill>
                <a:srgbClr val="45818E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5818E"/>
                </a:solidFill>
              </a:rPr>
              <a:t>1.Completed a project in wide NLP Application.</a:t>
            </a:r>
            <a:endParaRPr sz="2400">
              <a:solidFill>
                <a:srgbClr val="45818E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5818E"/>
                </a:solidFill>
              </a:rPr>
              <a:t>2.completed a project at the intersection of vision &amp; language.</a:t>
            </a:r>
            <a:endParaRPr sz="2400">
              <a:solidFill>
                <a:srgbClr val="45818E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5818E"/>
                </a:solidFill>
              </a:rPr>
              <a:t>3.Completed one  project in collaboration with other members.</a:t>
            </a:r>
            <a:endParaRPr sz="2400">
              <a:solidFill>
                <a:srgbClr val="45818E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5818E"/>
                </a:solidFill>
              </a:rPr>
              <a:t>4.paper reading</a:t>
            </a:r>
            <a:endParaRPr sz="2400">
              <a:solidFill>
                <a:srgbClr val="45818E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400">
              <a:solidFill>
                <a:srgbClr val="45818E"/>
              </a:solidFill>
            </a:endParaRPr>
          </a:p>
        </p:txBody>
      </p:sp>
      <p:sp>
        <p:nvSpPr>
          <p:cNvPr id="64" name="Google Shape;64;p14"/>
          <p:cNvSpPr txBox="1"/>
          <p:nvPr/>
        </p:nvSpPr>
        <p:spPr>
          <a:xfrm>
            <a:off x="238350" y="0"/>
            <a:ext cx="1572300" cy="96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50">
              <a:solidFill>
                <a:srgbClr val="262626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1725" y="132550"/>
            <a:ext cx="1276400" cy="835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32550"/>
            <a:ext cx="8839200" cy="491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5425" y="0"/>
            <a:ext cx="6598725" cy="53062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ece of duct tape sticking a note to the slide" id="70" name="Google Shape;70;p15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5"/>
          <p:cNvSpPr txBox="1"/>
          <p:nvPr>
            <p:ph idx="4294967295" type="body"/>
          </p:nvPr>
        </p:nvSpPr>
        <p:spPr>
          <a:xfrm>
            <a:off x="1944625" y="967725"/>
            <a:ext cx="5770500" cy="31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1.Extracted data from Twitter using the tweepy API</a:t>
            </a:r>
            <a:endParaRPr sz="24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2. </a:t>
            </a:r>
            <a:r>
              <a:rPr lang="en" sz="24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Wrote a script to predict emotions and later-on classify them</a:t>
            </a:r>
            <a:endParaRPr sz="24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3. Divide the data-sets into mini-batches which was later used during the training purpose </a:t>
            </a:r>
            <a:endParaRPr sz="24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4.Robust models made using tensorflow and python </a:t>
            </a:r>
            <a:endParaRPr sz="24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2" name="Google Shape;72;p15"/>
          <p:cNvSpPr txBox="1"/>
          <p:nvPr/>
        </p:nvSpPr>
        <p:spPr>
          <a:xfrm>
            <a:off x="2107575" y="464175"/>
            <a:ext cx="5482200" cy="6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Amatic SC"/>
                <a:ea typeface="Amatic SC"/>
                <a:cs typeface="Amatic SC"/>
                <a:sym typeface="Amatic SC"/>
              </a:rPr>
              <a:t>PROJECT  1</a:t>
            </a:r>
            <a:endParaRPr b="1" sz="2400">
              <a:latin typeface="Amatic SC"/>
              <a:ea typeface="Amatic SC"/>
              <a:cs typeface="Amatic SC"/>
              <a:sym typeface="Amatic SC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4991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/>
          <p:nvPr>
            <p:ph type="title"/>
          </p:nvPr>
        </p:nvSpPr>
        <p:spPr>
          <a:xfrm>
            <a:off x="283100" y="712150"/>
            <a:ext cx="8631600" cy="38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>
              <a:solidFill>
                <a:schemeClr val="accent5"/>
              </a:solidFill>
            </a:endParaRPr>
          </a:p>
        </p:txBody>
      </p:sp>
      <p:grpSp>
        <p:nvGrpSpPr>
          <p:cNvPr id="83" name="Google Shape;83;p17"/>
          <p:cNvGrpSpPr/>
          <p:nvPr/>
        </p:nvGrpSpPr>
        <p:grpSpPr>
          <a:xfrm>
            <a:off x="677450" y="358713"/>
            <a:ext cx="8133800" cy="4542375"/>
            <a:chOff x="6752140" y="-1709966"/>
            <a:chExt cx="2213701" cy="4542375"/>
          </a:xfrm>
        </p:grpSpPr>
        <p:pic>
          <p:nvPicPr>
            <p:cNvPr id="84" name="Google Shape;84;p1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752140" y="-1709966"/>
              <a:ext cx="2213701" cy="45423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5" name="Google Shape;85;p17"/>
            <p:cNvSpPr txBox="1"/>
            <p:nvPr/>
          </p:nvSpPr>
          <p:spPr>
            <a:xfrm rot="-617157">
              <a:off x="6866729" y="738176"/>
              <a:ext cx="569553" cy="101199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80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t/>
              </a:r>
              <a:endParaRPr b="1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sp>
        <p:nvSpPr>
          <p:cNvPr id="86" name="Google Shape;86;p17"/>
          <p:cNvSpPr txBox="1"/>
          <p:nvPr/>
        </p:nvSpPr>
        <p:spPr>
          <a:xfrm>
            <a:off x="1530500" y="865625"/>
            <a:ext cx="6736800" cy="37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Project II</a:t>
            </a:r>
            <a:endParaRPr b="1" sz="2550"/>
          </a:p>
          <a:p>
            <a:pPr indent="0" lvl="0" marL="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800"/>
              <a:t>Show, Attend and Tell: Neural Image Caption Generation with Visual Attention - feb 2015</a:t>
            </a:r>
            <a:endParaRPr b="1" sz="1800"/>
          </a:p>
          <a:p>
            <a:pPr indent="0" lvl="0" marL="190500" rtl="0" algn="l">
              <a:lnSpc>
                <a:spcPct val="163636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4"/>
              </a:rPr>
              <a:t>Kelvin Xu</a:t>
            </a:r>
            <a:r>
              <a:rPr lang="en" sz="1100"/>
              <a:t>, </a:t>
            </a:r>
            <a:r>
              <a:rPr lang="en" sz="1100" u="sng">
                <a:solidFill>
                  <a:schemeClr val="hlink"/>
                </a:solidFill>
                <a:hlinkClick r:id="rId5"/>
              </a:rPr>
              <a:t>Jimmy Ba</a:t>
            </a:r>
            <a:r>
              <a:rPr lang="en" sz="1100"/>
              <a:t>, </a:t>
            </a:r>
            <a:r>
              <a:rPr lang="en" sz="1100" u="sng">
                <a:solidFill>
                  <a:schemeClr val="hlink"/>
                </a:solidFill>
                <a:hlinkClick r:id="rId6"/>
              </a:rPr>
              <a:t>Ryan Kiros</a:t>
            </a:r>
            <a:r>
              <a:rPr lang="en" sz="1100"/>
              <a:t>, </a:t>
            </a:r>
            <a:r>
              <a:rPr lang="en" sz="1100" u="sng">
                <a:solidFill>
                  <a:schemeClr val="hlink"/>
                </a:solidFill>
                <a:hlinkClick r:id="rId7"/>
              </a:rPr>
              <a:t>Kyunghyun Cho</a:t>
            </a:r>
            <a:r>
              <a:rPr lang="en" sz="1100"/>
              <a:t>, </a:t>
            </a:r>
            <a:r>
              <a:rPr lang="en" sz="1100" u="sng">
                <a:solidFill>
                  <a:schemeClr val="hlink"/>
                </a:solidFill>
                <a:hlinkClick r:id="rId8"/>
              </a:rPr>
              <a:t>Aaron Courville</a:t>
            </a:r>
            <a:r>
              <a:rPr lang="en" sz="1100"/>
              <a:t>, </a:t>
            </a:r>
            <a:r>
              <a:rPr lang="en" sz="1100" u="sng">
                <a:solidFill>
                  <a:schemeClr val="hlink"/>
                </a:solidFill>
                <a:hlinkClick r:id="rId9"/>
              </a:rPr>
              <a:t>Ruslan Salakhutdinov</a:t>
            </a:r>
            <a:r>
              <a:rPr lang="en" sz="1100"/>
              <a:t>, </a:t>
            </a:r>
            <a:r>
              <a:rPr lang="en" sz="1100" u="sng">
                <a:solidFill>
                  <a:schemeClr val="hlink"/>
                </a:solidFill>
                <a:hlinkClick r:id="rId10"/>
              </a:rPr>
              <a:t>Richard Zemel</a:t>
            </a:r>
            <a:r>
              <a:rPr lang="en" sz="1100"/>
              <a:t>, </a:t>
            </a:r>
            <a:r>
              <a:rPr lang="en" sz="1100" u="sng">
                <a:solidFill>
                  <a:schemeClr val="hlink"/>
                </a:solidFill>
                <a:hlinkClick r:id="rId11"/>
              </a:rPr>
              <a:t>Yoshua Bengio   </a:t>
            </a:r>
            <a:endParaRPr sz="1100" u="sng">
              <a:solidFill>
                <a:schemeClr val="hlink"/>
              </a:solidFill>
              <a:hlinkClick r:id="rId12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434343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Top - down overview of state-of-the-art of deep-learning systems generate captions !</a:t>
            </a:r>
            <a:endParaRPr sz="2400">
              <a:solidFill>
                <a:srgbClr val="434343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4250" y="132550"/>
            <a:ext cx="1276400" cy="835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9"/>
          <p:cNvSpPr txBox="1"/>
          <p:nvPr>
            <p:ph type="title"/>
          </p:nvPr>
        </p:nvSpPr>
        <p:spPr>
          <a:xfrm>
            <a:off x="265500" y="2019775"/>
            <a:ext cx="4045200" cy="328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3000">
                <a:solidFill>
                  <a:srgbClr val="00FFFF"/>
                </a:solidFill>
              </a:rPr>
              <a:t>Lots of Image captioning models exists</a:t>
            </a:r>
            <a:endParaRPr b="0" sz="3000">
              <a:solidFill>
                <a:srgbClr val="00FFFF"/>
              </a:solidFill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3000"/>
              <a:buAutoNum type="arabicPeriod"/>
            </a:pPr>
            <a:r>
              <a:rPr b="0" lang="en" sz="3000">
                <a:solidFill>
                  <a:srgbClr val="00FFFF"/>
                </a:solidFill>
              </a:rPr>
              <a:t>Img2txt by google ai research</a:t>
            </a:r>
            <a:endParaRPr b="0" sz="3000">
              <a:solidFill>
                <a:srgbClr val="00FFFF"/>
              </a:solidFill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3000"/>
              <a:buAutoNum type="arabicPeriod"/>
            </a:pPr>
            <a:r>
              <a:rPr b="0" lang="en" sz="3000">
                <a:solidFill>
                  <a:srgbClr val="00FFFF"/>
                </a:solidFill>
              </a:rPr>
              <a:t>Neural talk 2 by karpathy</a:t>
            </a:r>
            <a:endParaRPr b="0" sz="3000">
              <a:solidFill>
                <a:srgbClr val="00FFFF"/>
              </a:solidFill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3000"/>
              <a:buAutoNum type="arabicPeriod"/>
            </a:pPr>
            <a:r>
              <a:rPr b="0" lang="en" sz="3000">
                <a:solidFill>
                  <a:srgbClr val="00FFFF"/>
                </a:solidFill>
              </a:rPr>
              <a:t>Baby neural captioning by georgia tech &amp; fair</a:t>
            </a:r>
            <a:endParaRPr b="0" sz="3000">
              <a:solidFill>
                <a:srgbClr val="00FFFF"/>
              </a:solidFill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3000"/>
              <a:buAutoNum type="arabicPeriod"/>
            </a:pPr>
            <a:r>
              <a:rPr b="0" lang="en" sz="3000">
                <a:solidFill>
                  <a:srgbClr val="00FFFF"/>
                </a:solidFill>
              </a:rPr>
              <a:t> Show-attend-&amp;-tell by UNIV MONTREAl</a:t>
            </a:r>
            <a:endParaRPr b="0" sz="3000">
              <a:solidFill>
                <a:srgbClr val="00FFFF"/>
              </a:solidFill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3000"/>
              <a:buAutoNum type="arabicPeriod"/>
            </a:pPr>
            <a:r>
              <a:rPr b="0" lang="en" sz="3000">
                <a:solidFill>
                  <a:srgbClr val="00FFFF"/>
                </a:solidFill>
              </a:rPr>
              <a:t>Captionbot.ai by msfrt research</a:t>
            </a:r>
            <a:endParaRPr b="0" sz="3000">
              <a:solidFill>
                <a:srgbClr val="00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3000">
              <a:solidFill>
                <a:srgbClr val="00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3000">
              <a:solidFill>
                <a:srgbClr val="00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3000">
              <a:solidFill>
                <a:srgbClr val="00FFFF"/>
              </a:solidFill>
            </a:endParaRPr>
          </a:p>
        </p:txBody>
      </p:sp>
      <p:grpSp>
        <p:nvGrpSpPr>
          <p:cNvPr id="98" name="Google Shape;98;p19"/>
          <p:cNvGrpSpPr/>
          <p:nvPr/>
        </p:nvGrpSpPr>
        <p:grpSpPr>
          <a:xfrm>
            <a:off x="4741828" y="112927"/>
            <a:ext cx="4251339" cy="4888438"/>
            <a:chOff x="6803275" y="395363"/>
            <a:chExt cx="2212050" cy="2537076"/>
          </a:xfrm>
        </p:grpSpPr>
        <p:pic>
          <p:nvPicPr>
            <p:cNvPr id="99" name="Google Shape;99;p1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ece of duct tape sticking a note to the slide" id="100" name="Google Shape;100;p19"/>
            <p:cNvPicPr preferRelativeResize="0"/>
            <p:nvPr/>
          </p:nvPicPr>
          <p:blipFill rotWithShape="1">
            <a:blip r:embed="rId4">
              <a:alphaModFix/>
            </a:blip>
            <a:srcRect b="10011" l="9244" r="2118" t="5926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 txBox="1"/>
          <p:nvPr>
            <p:ph idx="1" type="body"/>
          </p:nvPr>
        </p:nvSpPr>
        <p:spPr>
          <a:xfrm>
            <a:off x="4832750" y="980400"/>
            <a:ext cx="4033800" cy="318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rgbClr val="000000"/>
                </a:solidFill>
              </a:rPr>
              <a:t>He recently moved from Spain to a</a:t>
            </a:r>
            <a:endParaRPr sz="1800">
              <a:solidFill>
                <a:srgbClr val="000000"/>
              </a:solidFill>
            </a:endParaRPr>
          </a:p>
        </p:txBody>
      </p:sp>
      <p:pic>
        <p:nvPicPr>
          <p:cNvPr id="106" name="Google Shape;10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4250" y="132550"/>
            <a:ext cx="1276400" cy="835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8225" y="132550"/>
            <a:ext cx="8933450" cy="491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1"/>
          <p:cNvSpPr txBox="1"/>
          <p:nvPr>
            <p:ph type="title"/>
          </p:nvPr>
        </p:nvSpPr>
        <p:spPr>
          <a:xfrm>
            <a:off x="1694575" y="3462450"/>
            <a:ext cx="5430900" cy="22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3" name="Google Shape;11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4575" y="154563"/>
            <a:ext cx="7296099" cy="483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